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lasio" panose="020B0604020202020204" charset="0"/>
      <p:regular r:id="rId14"/>
    </p:embeddedFont>
    <p:embeddedFont>
      <p:font typeface="Gelasio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015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US"/>
          </a:p>
        </p:txBody>
      </p:sp>
      <p:sp>
        <p:nvSpPr>
          <p:cNvPr id="3" name="Shape 1"/>
          <p:cNvSpPr/>
          <p:nvPr/>
        </p:nvSpPr>
        <p:spPr>
          <a:xfrm>
            <a:off x="0" y="0"/>
            <a:ext cx="14630400" cy="8229600"/>
          </a:xfrm>
          <a:prstGeom prst="rect">
            <a:avLst/>
          </a:prstGeom>
          <a:solidFill>
            <a:srgbClr val="F9F6F0"/>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US"/>
          </a:p>
        </p:txBody>
      </p:sp>
      <p:sp>
        <p:nvSpPr>
          <p:cNvPr id="3" name="Shape 1"/>
          <p:cNvSpPr/>
          <p:nvPr/>
        </p:nvSpPr>
        <p:spPr>
          <a:xfrm>
            <a:off x="0" y="0"/>
            <a:ext cx="14630400" cy="8229600"/>
          </a:xfrm>
          <a:prstGeom prst="rect">
            <a:avLst/>
          </a:prstGeom>
          <a:solidFill>
            <a:srgbClr val="F9F6F0"/>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2473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Giải Bài Toán N-Queens và TSP</a:t>
            </a:r>
            <a:endParaRPr lang="en-US" sz="4450" dirty="0"/>
          </a:p>
        </p:txBody>
      </p:sp>
      <p:sp>
        <p:nvSpPr>
          <p:cNvPr id="4" name="Text 1"/>
          <p:cNvSpPr/>
          <p:nvPr/>
        </p:nvSpPr>
        <p:spPr>
          <a:xfrm>
            <a:off x="793790" y="3482459"/>
            <a:ext cx="7556421" cy="1956435"/>
          </a:xfrm>
          <a:prstGeom prst="rect">
            <a:avLst/>
          </a:prstGeom>
          <a:noFill/>
          <a:ln/>
        </p:spPr>
        <p:txBody>
          <a:bodyPr wrap="square" lIns="0" tIns="0" rIns="0" bIns="0" rtlCol="0" anchor="t"/>
          <a:lstStyle/>
          <a:p>
            <a:pPr marL="0" indent="0" algn="l">
              <a:lnSpc>
                <a:spcPts val="7700"/>
              </a:lnSpc>
              <a:buNone/>
            </a:pPr>
            <a:r>
              <a:rPr lang="en-US" sz="6150" dirty="0">
                <a:solidFill>
                  <a:srgbClr val="484237"/>
                </a:solidFill>
                <a:latin typeface="Gelasio Semi Bold" pitchFamily="34" charset="0"/>
                <a:ea typeface="Gelasio Semi Bold" pitchFamily="34" charset="-122"/>
                <a:cs typeface="Gelasio Semi Bold" pitchFamily="34" charset="-120"/>
              </a:rPr>
              <a:t>Bằng Thuật Toán Local Search</a:t>
            </a:r>
            <a:endParaRPr lang="en-US" sz="6150" dirty="0"/>
          </a:p>
        </p:txBody>
      </p:sp>
      <p:sp>
        <p:nvSpPr>
          <p:cNvPr id="5" name="Text 2"/>
          <p:cNvSpPr/>
          <p:nvPr/>
        </p:nvSpPr>
        <p:spPr>
          <a:xfrm>
            <a:off x="793790" y="577905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Phân tích và so sánh hiệu suất của các biến thể Hill Climbing và Simulated Annealing.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6125" y="669727"/>
            <a:ext cx="7824549" cy="1178004"/>
          </a:xfrm>
          <a:prstGeom prst="rect">
            <a:avLst/>
          </a:prstGeom>
          <a:noFill/>
          <a:ln/>
        </p:spPr>
        <p:txBody>
          <a:bodyPr wrap="square" lIns="0" tIns="0" rIns="0" bIns="0" rtlCol="0" anchor="t"/>
          <a:lstStyle/>
          <a:p>
            <a:pPr marL="0" indent="0" algn="l">
              <a:lnSpc>
                <a:spcPts val="4600"/>
              </a:lnSpc>
              <a:buNone/>
            </a:pPr>
            <a:r>
              <a:rPr lang="en-US" sz="3700" dirty="0">
                <a:solidFill>
                  <a:srgbClr val="484237"/>
                </a:solidFill>
                <a:latin typeface="Gelasio Semi Bold" pitchFamily="34" charset="0"/>
                <a:ea typeface="Gelasio Semi Bold" pitchFamily="34" charset="-122"/>
                <a:cs typeface="Gelasio Semi Bold" pitchFamily="34" charset="-120"/>
              </a:rPr>
              <a:t>So Sánh Chiến Lược Di Chuyển (TSP)</a:t>
            </a:r>
            <a:endParaRPr lang="en-US" sz="3700" dirty="0"/>
          </a:p>
        </p:txBody>
      </p:sp>
      <p:sp>
        <p:nvSpPr>
          <p:cNvPr id="4" name="Text 1"/>
          <p:cNvSpPr/>
          <p:nvPr/>
        </p:nvSpPr>
        <p:spPr>
          <a:xfrm>
            <a:off x="6146125" y="2130385"/>
            <a:ext cx="7824549" cy="602933"/>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Các thuật toán Local Search được áp dụng với các operator khác nhau (swap, reverse/2-opt) trên bài toán TSP.</a:t>
            </a:r>
            <a:endParaRPr lang="en-US" sz="1450" dirty="0"/>
          </a:p>
        </p:txBody>
      </p:sp>
      <p:sp>
        <p:nvSpPr>
          <p:cNvPr id="5" name="Shape 2"/>
          <p:cNvSpPr/>
          <p:nvPr/>
        </p:nvSpPr>
        <p:spPr>
          <a:xfrm>
            <a:off x="6287453" y="2945368"/>
            <a:ext cx="22860" cy="4614386"/>
          </a:xfrm>
          <a:prstGeom prst="roundRect">
            <a:avLst>
              <a:gd name="adj" fmla="val 123685"/>
            </a:avLst>
          </a:prstGeom>
          <a:solidFill>
            <a:srgbClr val="D4CEC3"/>
          </a:solidFill>
          <a:ln/>
        </p:spPr>
        <p:txBody>
          <a:bodyPr/>
          <a:lstStyle/>
          <a:p>
            <a:endParaRPr lang="en-US"/>
          </a:p>
        </p:txBody>
      </p:sp>
      <p:sp>
        <p:nvSpPr>
          <p:cNvPr id="6" name="Shape 3"/>
          <p:cNvSpPr/>
          <p:nvPr/>
        </p:nvSpPr>
        <p:spPr>
          <a:xfrm>
            <a:off x="6264593" y="3476863"/>
            <a:ext cx="565428" cy="22860"/>
          </a:xfrm>
          <a:prstGeom prst="roundRect">
            <a:avLst>
              <a:gd name="adj" fmla="val 123685"/>
            </a:avLst>
          </a:prstGeom>
          <a:solidFill>
            <a:srgbClr val="D4CEC3"/>
          </a:solidFill>
          <a:ln/>
        </p:spPr>
        <p:txBody>
          <a:bodyPr/>
          <a:lstStyle/>
          <a:p>
            <a:endParaRPr lang="en-US"/>
          </a:p>
        </p:txBody>
      </p:sp>
      <p:sp>
        <p:nvSpPr>
          <p:cNvPr id="7" name="Shape 4"/>
          <p:cNvSpPr/>
          <p:nvPr/>
        </p:nvSpPr>
        <p:spPr>
          <a:xfrm>
            <a:off x="6216789" y="3417630"/>
            <a:ext cx="141327" cy="141327"/>
          </a:xfrm>
          <a:prstGeom prst="roundRect">
            <a:avLst>
              <a:gd name="adj" fmla="val 323505"/>
            </a:avLst>
          </a:prstGeom>
          <a:solidFill>
            <a:srgbClr val="D3C5B6"/>
          </a:solidFill>
          <a:ln/>
        </p:spPr>
        <p:txBody>
          <a:bodyPr/>
          <a:lstStyle/>
          <a:p>
            <a:endParaRPr lang="en-US"/>
          </a:p>
        </p:txBody>
      </p:sp>
      <p:sp>
        <p:nvSpPr>
          <p:cNvPr id="8" name="Shape 5"/>
          <p:cNvSpPr/>
          <p:nvPr/>
        </p:nvSpPr>
        <p:spPr>
          <a:xfrm>
            <a:off x="6852880" y="2945368"/>
            <a:ext cx="7117794" cy="1085850"/>
          </a:xfrm>
          <a:prstGeom prst="roundRect">
            <a:avLst>
              <a:gd name="adj" fmla="val 2604"/>
            </a:avLst>
          </a:prstGeom>
          <a:solidFill>
            <a:srgbClr val="EEE8DD"/>
          </a:solidFill>
          <a:ln/>
        </p:spPr>
        <p:txBody>
          <a:bodyPr/>
          <a:lstStyle/>
          <a:p>
            <a:endParaRPr lang="en-US"/>
          </a:p>
        </p:txBody>
      </p:sp>
      <p:sp>
        <p:nvSpPr>
          <p:cNvPr id="9" name="Text 6"/>
          <p:cNvSpPr/>
          <p:nvPr/>
        </p:nvSpPr>
        <p:spPr>
          <a:xfrm>
            <a:off x="7041356" y="3133844"/>
            <a:ext cx="2356128" cy="294442"/>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Steepest-Ascent HC</a:t>
            </a:r>
            <a:endParaRPr lang="en-US" sz="1850" dirty="0"/>
          </a:p>
        </p:txBody>
      </p:sp>
      <p:sp>
        <p:nvSpPr>
          <p:cNvPr id="10" name="Text 7"/>
          <p:cNvSpPr/>
          <p:nvPr/>
        </p:nvSpPr>
        <p:spPr>
          <a:xfrm>
            <a:off x="7041356" y="3541276"/>
            <a:ext cx="6740843" cy="301466"/>
          </a:xfrm>
          <a:prstGeom prst="rect">
            <a:avLst/>
          </a:prstGeom>
          <a:noFill/>
          <a:ln/>
        </p:spPr>
        <p:txBody>
          <a:bodyPr wrap="non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Khám phá tại chỗ hiệu quả, dễ kẹt ở tối ưu cục bộ. Tương đương 2-opt steepest.</a:t>
            </a:r>
            <a:endParaRPr lang="en-US" sz="1450" dirty="0"/>
          </a:p>
        </p:txBody>
      </p:sp>
      <p:sp>
        <p:nvSpPr>
          <p:cNvPr id="11" name="Shape 8"/>
          <p:cNvSpPr/>
          <p:nvPr/>
        </p:nvSpPr>
        <p:spPr>
          <a:xfrm>
            <a:off x="6264593" y="5090398"/>
            <a:ext cx="565428" cy="22860"/>
          </a:xfrm>
          <a:prstGeom prst="roundRect">
            <a:avLst>
              <a:gd name="adj" fmla="val 123685"/>
            </a:avLst>
          </a:prstGeom>
          <a:solidFill>
            <a:srgbClr val="D4CEC3"/>
          </a:solidFill>
          <a:ln/>
        </p:spPr>
        <p:txBody>
          <a:bodyPr/>
          <a:lstStyle/>
          <a:p>
            <a:endParaRPr lang="en-US"/>
          </a:p>
        </p:txBody>
      </p:sp>
      <p:sp>
        <p:nvSpPr>
          <p:cNvPr id="12" name="Shape 9"/>
          <p:cNvSpPr/>
          <p:nvPr/>
        </p:nvSpPr>
        <p:spPr>
          <a:xfrm>
            <a:off x="6216789" y="5031165"/>
            <a:ext cx="141327" cy="141327"/>
          </a:xfrm>
          <a:prstGeom prst="roundRect">
            <a:avLst>
              <a:gd name="adj" fmla="val 323505"/>
            </a:avLst>
          </a:prstGeom>
          <a:solidFill>
            <a:srgbClr val="D3C5B6"/>
          </a:solidFill>
          <a:ln/>
        </p:spPr>
        <p:txBody>
          <a:bodyPr/>
          <a:lstStyle/>
          <a:p>
            <a:endParaRPr lang="en-US"/>
          </a:p>
        </p:txBody>
      </p:sp>
      <p:sp>
        <p:nvSpPr>
          <p:cNvPr id="13" name="Shape 10"/>
          <p:cNvSpPr/>
          <p:nvPr/>
        </p:nvSpPr>
        <p:spPr>
          <a:xfrm>
            <a:off x="6852880" y="4408170"/>
            <a:ext cx="7117794" cy="1387316"/>
          </a:xfrm>
          <a:prstGeom prst="roundRect">
            <a:avLst>
              <a:gd name="adj" fmla="val 2038"/>
            </a:avLst>
          </a:prstGeom>
          <a:solidFill>
            <a:srgbClr val="EEE8DD"/>
          </a:solidFill>
          <a:ln/>
        </p:spPr>
        <p:txBody>
          <a:bodyPr/>
          <a:lstStyle/>
          <a:p>
            <a:endParaRPr lang="en-US"/>
          </a:p>
        </p:txBody>
      </p:sp>
      <p:sp>
        <p:nvSpPr>
          <p:cNvPr id="14" name="Text 11"/>
          <p:cNvSpPr/>
          <p:nvPr/>
        </p:nvSpPr>
        <p:spPr>
          <a:xfrm>
            <a:off x="7041356" y="4596646"/>
            <a:ext cx="2356128" cy="294442"/>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First-Choice HC</a:t>
            </a:r>
            <a:endParaRPr lang="en-US" sz="1850" dirty="0"/>
          </a:p>
        </p:txBody>
      </p:sp>
      <p:sp>
        <p:nvSpPr>
          <p:cNvPr id="15" name="Text 12"/>
          <p:cNvSpPr/>
          <p:nvPr/>
        </p:nvSpPr>
        <p:spPr>
          <a:xfrm>
            <a:off x="7041356" y="5004078"/>
            <a:ext cx="6740843" cy="602933"/>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Operator "reverse" (2-opt) thường hiệu quả nhất vì sửa cùng lúc cấu trúc đoạn đường dài.</a:t>
            </a:r>
            <a:endParaRPr lang="en-US" sz="1450" dirty="0"/>
          </a:p>
        </p:txBody>
      </p:sp>
      <p:sp>
        <p:nvSpPr>
          <p:cNvPr id="16" name="Shape 13"/>
          <p:cNvSpPr/>
          <p:nvPr/>
        </p:nvSpPr>
        <p:spPr>
          <a:xfrm>
            <a:off x="6264593" y="6854666"/>
            <a:ext cx="565428" cy="22860"/>
          </a:xfrm>
          <a:prstGeom prst="roundRect">
            <a:avLst>
              <a:gd name="adj" fmla="val 123685"/>
            </a:avLst>
          </a:prstGeom>
          <a:solidFill>
            <a:srgbClr val="D4CEC3"/>
          </a:solidFill>
          <a:ln/>
        </p:spPr>
        <p:txBody>
          <a:bodyPr/>
          <a:lstStyle/>
          <a:p>
            <a:endParaRPr lang="en-US"/>
          </a:p>
        </p:txBody>
      </p:sp>
      <p:sp>
        <p:nvSpPr>
          <p:cNvPr id="17" name="Shape 14"/>
          <p:cNvSpPr/>
          <p:nvPr/>
        </p:nvSpPr>
        <p:spPr>
          <a:xfrm>
            <a:off x="6216789" y="6795433"/>
            <a:ext cx="141327" cy="141327"/>
          </a:xfrm>
          <a:prstGeom prst="roundRect">
            <a:avLst>
              <a:gd name="adj" fmla="val 323505"/>
            </a:avLst>
          </a:prstGeom>
          <a:solidFill>
            <a:srgbClr val="D3C5B6"/>
          </a:solidFill>
          <a:ln/>
        </p:spPr>
        <p:txBody>
          <a:bodyPr/>
          <a:lstStyle/>
          <a:p>
            <a:endParaRPr lang="en-US"/>
          </a:p>
        </p:txBody>
      </p:sp>
      <p:sp>
        <p:nvSpPr>
          <p:cNvPr id="18" name="Shape 15"/>
          <p:cNvSpPr/>
          <p:nvPr/>
        </p:nvSpPr>
        <p:spPr>
          <a:xfrm>
            <a:off x="6852880" y="6172438"/>
            <a:ext cx="7117794" cy="1387316"/>
          </a:xfrm>
          <a:prstGeom prst="roundRect">
            <a:avLst>
              <a:gd name="adj" fmla="val 2038"/>
            </a:avLst>
          </a:prstGeom>
          <a:solidFill>
            <a:srgbClr val="EEE8DD"/>
          </a:solidFill>
          <a:ln/>
        </p:spPr>
        <p:txBody>
          <a:bodyPr/>
          <a:lstStyle/>
          <a:p>
            <a:endParaRPr lang="en-US"/>
          </a:p>
        </p:txBody>
      </p:sp>
      <p:sp>
        <p:nvSpPr>
          <p:cNvPr id="19" name="Text 16"/>
          <p:cNvSpPr/>
          <p:nvPr/>
        </p:nvSpPr>
        <p:spPr>
          <a:xfrm>
            <a:off x="7041356" y="6360914"/>
            <a:ext cx="2431852" cy="294442"/>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Simulated Annealing</a:t>
            </a:r>
            <a:endParaRPr lang="en-US" sz="1850" dirty="0"/>
          </a:p>
        </p:txBody>
      </p:sp>
      <p:sp>
        <p:nvSpPr>
          <p:cNvPr id="20" name="Text 17"/>
          <p:cNvSpPr/>
          <p:nvPr/>
        </p:nvSpPr>
        <p:spPr>
          <a:xfrm>
            <a:off x="7041356" y="6768346"/>
            <a:ext cx="6740843" cy="602933"/>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Ổn định và thường cho kết quả tốt hơn SAHC, đặc biệt khi kết hợp với 2-opt operator.</a:t>
            </a:r>
            <a:endParaRPr lang="en-US" sz="1450" dirty="0"/>
          </a:p>
        </p:txBody>
      </p:sp>
      <p:sp>
        <p:nvSpPr>
          <p:cNvPr id="21" name="Rectangle 20">
            <a:extLst>
              <a:ext uri="{FF2B5EF4-FFF2-40B4-BE49-F238E27FC236}">
                <a16:creationId xmlns:a16="http://schemas.microsoft.com/office/drawing/2014/main" id="{9DA9CBB0-3D76-CEE0-C1A5-B46660811141}"/>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66631"/>
            <a:ext cx="8375094"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Kết Luận và Đề Xuất Mở Rộng</a:t>
            </a:r>
            <a:endParaRPr lang="en-US" sz="4450" dirty="0"/>
          </a:p>
        </p:txBody>
      </p:sp>
      <p:sp>
        <p:nvSpPr>
          <p:cNvPr id="3" name="Shape 1"/>
          <p:cNvSpPr/>
          <p:nvPr/>
        </p:nvSpPr>
        <p:spPr>
          <a:xfrm>
            <a:off x="793790" y="1829038"/>
            <a:ext cx="13042821" cy="2395657"/>
          </a:xfrm>
          <a:prstGeom prst="roundRect">
            <a:avLst>
              <a:gd name="adj" fmla="val 1420"/>
            </a:avLst>
          </a:prstGeom>
          <a:solidFill>
            <a:srgbClr val="EEE8DD"/>
          </a:solidFill>
          <a:ln/>
        </p:spPr>
        <p:txBody>
          <a:bodyPr/>
          <a:lstStyle/>
          <a:p>
            <a:endParaRPr lang="en-US"/>
          </a:p>
        </p:txBody>
      </p:sp>
      <p:sp>
        <p:nvSpPr>
          <p:cNvPr id="4" name="Shape 2"/>
          <p:cNvSpPr/>
          <p:nvPr/>
        </p:nvSpPr>
        <p:spPr>
          <a:xfrm>
            <a:off x="793790" y="1829038"/>
            <a:ext cx="4347567" cy="2395657"/>
          </a:xfrm>
          <a:prstGeom prst="roundRect">
            <a:avLst>
              <a:gd name="adj" fmla="val 1420"/>
            </a:avLst>
          </a:prstGeom>
          <a:solidFill>
            <a:srgbClr val="DECEBB"/>
          </a:solidFill>
          <a:ln/>
        </p:spPr>
        <p:txBody>
          <a:bodyPr/>
          <a:lstStyle/>
          <a:p>
            <a:endParaRPr lang="en-US"/>
          </a:p>
        </p:txBody>
      </p:sp>
      <p:sp>
        <p:nvSpPr>
          <p:cNvPr id="5" name="Text 3"/>
          <p:cNvSpPr/>
          <p:nvPr/>
        </p:nvSpPr>
        <p:spPr>
          <a:xfrm>
            <a:off x="1020604" y="20558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Tóm Tắt</a:t>
            </a:r>
            <a:endParaRPr lang="en-US" sz="2200" dirty="0"/>
          </a:p>
        </p:txBody>
      </p:sp>
      <p:sp>
        <p:nvSpPr>
          <p:cNvPr id="6" name="Text 4"/>
          <p:cNvSpPr/>
          <p:nvPr/>
        </p:nvSpPr>
        <p:spPr>
          <a:xfrm>
            <a:off x="1020604" y="2546271"/>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Simulated Annealing là thuật toán ổn định nhất cho cả N-Queens và TSP, cho chất lượng nghiệm cao.</a:t>
            </a:r>
            <a:endParaRPr lang="en-US" sz="1750" dirty="0"/>
          </a:p>
        </p:txBody>
      </p:sp>
      <p:sp>
        <p:nvSpPr>
          <p:cNvPr id="7" name="Shape 5"/>
          <p:cNvSpPr/>
          <p:nvPr/>
        </p:nvSpPr>
        <p:spPr>
          <a:xfrm>
            <a:off x="5141357" y="1829038"/>
            <a:ext cx="4347567" cy="2395657"/>
          </a:xfrm>
          <a:prstGeom prst="rect">
            <a:avLst/>
          </a:prstGeom>
          <a:solidFill>
            <a:srgbClr val="DECEBB"/>
          </a:solidFill>
          <a:ln/>
        </p:spPr>
        <p:txBody>
          <a:bodyPr/>
          <a:lstStyle/>
          <a:p>
            <a:endParaRPr lang="en-US"/>
          </a:p>
        </p:txBody>
      </p:sp>
      <p:sp>
        <p:nvSpPr>
          <p:cNvPr id="8" name="Shape 6"/>
          <p:cNvSpPr/>
          <p:nvPr/>
        </p:nvSpPr>
        <p:spPr>
          <a:xfrm>
            <a:off x="5141357" y="1829038"/>
            <a:ext cx="30480" cy="2395657"/>
          </a:xfrm>
          <a:prstGeom prst="roundRect">
            <a:avLst>
              <a:gd name="adj" fmla="val 111628"/>
            </a:avLst>
          </a:prstGeom>
          <a:solidFill>
            <a:srgbClr val="C4B4A1"/>
          </a:solidFill>
          <a:ln/>
        </p:spPr>
        <p:txBody>
          <a:bodyPr/>
          <a:lstStyle/>
          <a:p>
            <a:endParaRPr lang="en-US"/>
          </a:p>
        </p:txBody>
      </p:sp>
      <p:sp>
        <p:nvSpPr>
          <p:cNvPr id="9" name="Text 7"/>
          <p:cNvSpPr/>
          <p:nvPr/>
        </p:nvSpPr>
        <p:spPr>
          <a:xfrm>
            <a:off x="5368171" y="20558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Ưu Tiên Tốc Độ</a:t>
            </a:r>
            <a:endParaRPr lang="en-US" sz="2200" dirty="0"/>
          </a:p>
        </p:txBody>
      </p:sp>
      <p:sp>
        <p:nvSpPr>
          <p:cNvPr id="10" name="Text 8"/>
          <p:cNvSpPr/>
          <p:nvPr/>
        </p:nvSpPr>
        <p:spPr>
          <a:xfrm>
            <a:off x="5368171" y="2546271"/>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Hill Climbing (đặc biệt First-Choice) thích hợp khi yêu cầu tốc độ giải nhanh và chấp nhận nghiệm trung bình.</a:t>
            </a:r>
            <a:endParaRPr lang="en-US" sz="1750" dirty="0"/>
          </a:p>
        </p:txBody>
      </p:sp>
      <p:sp>
        <p:nvSpPr>
          <p:cNvPr id="11" name="Shape 9"/>
          <p:cNvSpPr/>
          <p:nvPr/>
        </p:nvSpPr>
        <p:spPr>
          <a:xfrm>
            <a:off x="9488924" y="1829038"/>
            <a:ext cx="4347567" cy="2395657"/>
          </a:xfrm>
          <a:prstGeom prst="rect">
            <a:avLst/>
          </a:prstGeom>
          <a:solidFill>
            <a:srgbClr val="DECEBB"/>
          </a:solidFill>
          <a:ln/>
        </p:spPr>
        <p:txBody>
          <a:bodyPr/>
          <a:lstStyle/>
          <a:p>
            <a:endParaRPr lang="en-US"/>
          </a:p>
        </p:txBody>
      </p:sp>
      <p:sp>
        <p:nvSpPr>
          <p:cNvPr id="12" name="Shape 10"/>
          <p:cNvSpPr/>
          <p:nvPr/>
        </p:nvSpPr>
        <p:spPr>
          <a:xfrm>
            <a:off x="9488924" y="1829038"/>
            <a:ext cx="30480" cy="2395657"/>
          </a:xfrm>
          <a:prstGeom prst="roundRect">
            <a:avLst>
              <a:gd name="adj" fmla="val 111628"/>
            </a:avLst>
          </a:prstGeom>
          <a:solidFill>
            <a:srgbClr val="C4B4A1"/>
          </a:solidFill>
          <a:ln/>
        </p:spPr>
        <p:txBody>
          <a:bodyPr/>
          <a:lstStyle/>
          <a:p>
            <a:endParaRPr lang="en-US"/>
          </a:p>
        </p:txBody>
      </p:sp>
      <p:sp>
        <p:nvSpPr>
          <p:cNvPr id="13" name="Text 11"/>
          <p:cNvSpPr/>
          <p:nvPr/>
        </p:nvSpPr>
        <p:spPr>
          <a:xfrm>
            <a:off x="9715738" y="20558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Mở Rộng</a:t>
            </a:r>
            <a:endParaRPr lang="en-US" sz="2200" dirty="0"/>
          </a:p>
        </p:txBody>
      </p:sp>
      <p:sp>
        <p:nvSpPr>
          <p:cNvPr id="14" name="Text 12"/>
          <p:cNvSpPr/>
          <p:nvPr/>
        </p:nvSpPr>
        <p:spPr>
          <a:xfrm>
            <a:off x="9715738" y="2546271"/>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Nên thử nghiệm các toán tử di chuyển khác và kết hợp Local Search với Genetic Algorithm cho bài toán lớn hơn.</a:t>
            </a:r>
            <a:endParaRPr lang="en-US" sz="1750" dirty="0"/>
          </a:p>
        </p:txBody>
      </p:sp>
      <p:pic>
        <p:nvPicPr>
          <p:cNvPr id="15" name="Image 0" descr="preencoded.png"/>
          <p:cNvPicPr>
            <a:picLocks noChangeAspect="1"/>
          </p:cNvPicPr>
          <p:nvPr/>
        </p:nvPicPr>
        <p:blipFill>
          <a:blip r:embed="rId3"/>
          <a:stretch>
            <a:fillRect/>
          </a:stretch>
        </p:blipFill>
        <p:spPr>
          <a:xfrm>
            <a:off x="3243739" y="4625816"/>
            <a:ext cx="3980736" cy="2721888"/>
          </a:xfrm>
          <a:prstGeom prst="rect">
            <a:avLst/>
          </a:prstGeom>
        </p:spPr>
      </p:pic>
      <p:pic>
        <p:nvPicPr>
          <p:cNvPr id="16" name="Image 1" descr="preencoded.png"/>
          <p:cNvPicPr>
            <a:picLocks noChangeAspect="1"/>
          </p:cNvPicPr>
          <p:nvPr/>
        </p:nvPicPr>
        <p:blipFill>
          <a:blip r:embed="rId4"/>
          <a:stretch>
            <a:fillRect/>
          </a:stretch>
        </p:blipFill>
        <p:spPr>
          <a:xfrm>
            <a:off x="7405926" y="4625816"/>
            <a:ext cx="3980736" cy="2721888"/>
          </a:xfrm>
          <a:prstGeom prst="rect">
            <a:avLst/>
          </a:prstGeom>
        </p:spPr>
      </p:pic>
      <p:sp>
        <p:nvSpPr>
          <p:cNvPr id="17" name="Rectangle 16">
            <a:extLst>
              <a:ext uri="{FF2B5EF4-FFF2-40B4-BE49-F238E27FC236}">
                <a16:creationId xmlns:a16="http://schemas.microsoft.com/office/drawing/2014/main" id="{B38D6B0F-EEC2-1A1A-5133-12E973A8C1EC}"/>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591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Mục Tiêu Học Tập</a:t>
            </a:r>
            <a:endParaRPr lang="en-US" sz="4450" dirty="0"/>
          </a:p>
        </p:txBody>
      </p:sp>
      <p:sp>
        <p:nvSpPr>
          <p:cNvPr id="4" name="Shape 1"/>
          <p:cNvSpPr/>
          <p:nvPr/>
        </p:nvSpPr>
        <p:spPr>
          <a:xfrm>
            <a:off x="6280190" y="1714857"/>
            <a:ext cx="3664744" cy="2810947"/>
          </a:xfrm>
          <a:prstGeom prst="roundRect">
            <a:avLst>
              <a:gd name="adj" fmla="val 5205"/>
            </a:avLst>
          </a:prstGeom>
          <a:solidFill>
            <a:srgbClr val="F9F6F0"/>
          </a:solidFill>
          <a:ln w="30480">
            <a:solidFill>
              <a:srgbClr val="D4CEC3"/>
            </a:solidFill>
            <a:prstDash val="solid"/>
          </a:ln>
        </p:spPr>
        <p:txBody>
          <a:bodyPr/>
          <a:lstStyle/>
          <a:p>
            <a:endParaRPr lang="en-US"/>
          </a:p>
        </p:txBody>
      </p:sp>
      <p:sp>
        <p:nvSpPr>
          <p:cNvPr id="5" name="Shape 2"/>
          <p:cNvSpPr/>
          <p:nvPr/>
        </p:nvSpPr>
        <p:spPr>
          <a:xfrm>
            <a:off x="6249710" y="1714857"/>
            <a:ext cx="121920" cy="2810947"/>
          </a:xfrm>
          <a:prstGeom prst="roundRect">
            <a:avLst>
              <a:gd name="adj" fmla="val 27907"/>
            </a:avLst>
          </a:prstGeom>
          <a:solidFill>
            <a:srgbClr val="D3C5B6"/>
          </a:solidFill>
          <a:ln/>
        </p:spPr>
        <p:txBody>
          <a:bodyPr/>
          <a:lstStyle/>
          <a:p>
            <a:endParaRPr lang="en-US"/>
          </a:p>
        </p:txBody>
      </p:sp>
      <p:sp>
        <p:nvSpPr>
          <p:cNvPr id="6" name="Text 3"/>
          <p:cNvSpPr/>
          <p:nvPr/>
        </p:nvSpPr>
        <p:spPr>
          <a:xfrm>
            <a:off x="6628924" y="1972151"/>
            <a:ext cx="305871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Triển Khai Thuật Toán</a:t>
            </a:r>
            <a:endParaRPr lang="en-US" sz="2200" dirty="0"/>
          </a:p>
        </p:txBody>
      </p:sp>
      <p:sp>
        <p:nvSpPr>
          <p:cNvPr id="7" name="Text 4"/>
          <p:cNvSpPr/>
          <p:nvPr/>
        </p:nvSpPr>
        <p:spPr>
          <a:xfrm>
            <a:off x="6628924" y="2816900"/>
            <a:ext cx="3058716"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Hiểu và áp dụng các biến thể Hill Climbing (Steepest-Ascent, Stochastic) và Simulated Annealing.</a:t>
            </a:r>
            <a:endParaRPr lang="en-US" sz="1750" dirty="0"/>
          </a:p>
        </p:txBody>
      </p:sp>
      <p:sp>
        <p:nvSpPr>
          <p:cNvPr id="8" name="Shape 5"/>
          <p:cNvSpPr/>
          <p:nvPr/>
        </p:nvSpPr>
        <p:spPr>
          <a:xfrm>
            <a:off x="10171748" y="1714857"/>
            <a:ext cx="3664863" cy="2810947"/>
          </a:xfrm>
          <a:prstGeom prst="roundRect">
            <a:avLst>
              <a:gd name="adj" fmla="val 5205"/>
            </a:avLst>
          </a:prstGeom>
          <a:solidFill>
            <a:srgbClr val="F9F6F0"/>
          </a:solidFill>
          <a:ln w="30480">
            <a:solidFill>
              <a:srgbClr val="D4CEC3"/>
            </a:solidFill>
            <a:prstDash val="solid"/>
          </a:ln>
        </p:spPr>
        <p:txBody>
          <a:bodyPr/>
          <a:lstStyle/>
          <a:p>
            <a:endParaRPr lang="en-US"/>
          </a:p>
        </p:txBody>
      </p:sp>
      <p:sp>
        <p:nvSpPr>
          <p:cNvPr id="9" name="Shape 6"/>
          <p:cNvSpPr/>
          <p:nvPr/>
        </p:nvSpPr>
        <p:spPr>
          <a:xfrm>
            <a:off x="10141268" y="1714857"/>
            <a:ext cx="121920" cy="2810947"/>
          </a:xfrm>
          <a:prstGeom prst="roundRect">
            <a:avLst>
              <a:gd name="adj" fmla="val 27907"/>
            </a:avLst>
          </a:prstGeom>
          <a:solidFill>
            <a:srgbClr val="D3C5B6"/>
          </a:solidFill>
          <a:ln/>
        </p:spPr>
        <p:txBody>
          <a:bodyPr/>
          <a:lstStyle/>
          <a:p>
            <a:endParaRPr lang="en-US"/>
          </a:p>
        </p:txBody>
      </p:sp>
      <p:sp>
        <p:nvSpPr>
          <p:cNvPr id="10" name="Text 7"/>
          <p:cNvSpPr/>
          <p:nvPr/>
        </p:nvSpPr>
        <p:spPr>
          <a:xfrm>
            <a:off x="10520482" y="1972151"/>
            <a:ext cx="2857500"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Phân Tích Hiệu Suất</a:t>
            </a:r>
            <a:endParaRPr lang="en-US" sz="2200" dirty="0"/>
          </a:p>
        </p:txBody>
      </p:sp>
      <p:sp>
        <p:nvSpPr>
          <p:cNvPr id="11" name="Text 8"/>
          <p:cNvSpPr/>
          <p:nvPr/>
        </p:nvSpPr>
        <p:spPr>
          <a:xfrm>
            <a:off x="10520482" y="2462570"/>
            <a:ext cx="305883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So sánh thời gian chạy, chất lượng nghiệm và tỉ lệ thành công giữa các thuật toán.</a:t>
            </a:r>
            <a:endParaRPr lang="en-US" sz="1750" dirty="0"/>
          </a:p>
        </p:txBody>
      </p:sp>
      <p:sp>
        <p:nvSpPr>
          <p:cNvPr id="12" name="Shape 9"/>
          <p:cNvSpPr/>
          <p:nvPr/>
        </p:nvSpPr>
        <p:spPr>
          <a:xfrm>
            <a:off x="6280190" y="4752618"/>
            <a:ext cx="3664744" cy="2810947"/>
          </a:xfrm>
          <a:prstGeom prst="roundRect">
            <a:avLst>
              <a:gd name="adj" fmla="val 5205"/>
            </a:avLst>
          </a:prstGeom>
          <a:solidFill>
            <a:srgbClr val="F9F6F0"/>
          </a:solidFill>
          <a:ln w="30480">
            <a:solidFill>
              <a:srgbClr val="D4CEC3"/>
            </a:solidFill>
            <a:prstDash val="solid"/>
          </a:ln>
        </p:spPr>
        <p:txBody>
          <a:bodyPr/>
          <a:lstStyle/>
          <a:p>
            <a:endParaRPr lang="en-US"/>
          </a:p>
        </p:txBody>
      </p:sp>
      <p:sp>
        <p:nvSpPr>
          <p:cNvPr id="13" name="Shape 10"/>
          <p:cNvSpPr/>
          <p:nvPr/>
        </p:nvSpPr>
        <p:spPr>
          <a:xfrm>
            <a:off x="6249710" y="4752618"/>
            <a:ext cx="121920" cy="2810947"/>
          </a:xfrm>
          <a:prstGeom prst="roundRect">
            <a:avLst>
              <a:gd name="adj" fmla="val 27907"/>
            </a:avLst>
          </a:prstGeom>
          <a:solidFill>
            <a:srgbClr val="D3C5B6"/>
          </a:solidFill>
          <a:ln/>
        </p:spPr>
        <p:txBody>
          <a:bodyPr/>
          <a:lstStyle/>
          <a:p>
            <a:endParaRPr lang="en-US"/>
          </a:p>
        </p:txBody>
      </p:sp>
      <p:sp>
        <p:nvSpPr>
          <p:cNvPr id="14" name="Text 11"/>
          <p:cNvSpPr/>
          <p:nvPr/>
        </p:nvSpPr>
        <p:spPr>
          <a:xfrm>
            <a:off x="6628924" y="5009912"/>
            <a:ext cx="305871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Trực Quan Hóa &amp; Mở Rộng</a:t>
            </a:r>
            <a:endParaRPr lang="en-US" sz="2200" dirty="0"/>
          </a:p>
        </p:txBody>
      </p:sp>
      <p:sp>
        <p:nvSpPr>
          <p:cNvPr id="15" name="Text 12"/>
          <p:cNvSpPr/>
          <p:nvPr/>
        </p:nvSpPr>
        <p:spPr>
          <a:xfrm>
            <a:off x="6628924" y="5854660"/>
            <a:ext cx="3058716"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Phân tích sự hội tụ và độ mở rộng (scalability) của thuật toán theo kích thước bài toán (N).</a:t>
            </a:r>
            <a:endParaRPr lang="en-US" sz="1750" dirty="0"/>
          </a:p>
        </p:txBody>
      </p:sp>
      <p:sp>
        <p:nvSpPr>
          <p:cNvPr id="16" name="Rectangle 15">
            <a:extLst>
              <a:ext uri="{FF2B5EF4-FFF2-40B4-BE49-F238E27FC236}">
                <a16:creationId xmlns:a16="http://schemas.microsoft.com/office/drawing/2014/main" id="{8A734D0A-793F-2FE9-4A9D-8614D24D95A2}"/>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098" y="612934"/>
            <a:ext cx="7346990" cy="696516"/>
          </a:xfrm>
          <a:prstGeom prst="rect">
            <a:avLst/>
          </a:prstGeom>
          <a:noFill/>
          <a:ln/>
        </p:spPr>
        <p:txBody>
          <a:bodyPr wrap="none" lIns="0" tIns="0" rIns="0" bIns="0" rtlCol="0" anchor="t"/>
          <a:lstStyle/>
          <a:p>
            <a:pPr marL="0" indent="0" algn="l">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Bài Toán N-Queens: Mô Tả</a:t>
            </a:r>
            <a:endParaRPr lang="en-US" sz="4350" dirty="0"/>
          </a:p>
        </p:txBody>
      </p:sp>
      <p:sp>
        <p:nvSpPr>
          <p:cNvPr id="3" name="Text 1"/>
          <p:cNvSpPr/>
          <p:nvPr/>
        </p:nvSpPr>
        <p:spPr>
          <a:xfrm>
            <a:off x="780098" y="1866662"/>
            <a:ext cx="3343513" cy="417909"/>
          </a:xfrm>
          <a:prstGeom prst="rect">
            <a:avLst/>
          </a:prstGeom>
          <a:noFill/>
          <a:ln/>
        </p:spPr>
        <p:txBody>
          <a:bodyPr wrap="none" lIns="0" tIns="0" rIns="0" bIns="0" rtlCol="0" anchor="t"/>
          <a:lstStyle/>
          <a:p>
            <a:pPr marL="0" indent="0" algn="l">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Yêu Cầu Cốt Lõi</a:t>
            </a:r>
            <a:endParaRPr lang="en-US" sz="2600" dirty="0"/>
          </a:p>
        </p:txBody>
      </p:sp>
      <p:sp>
        <p:nvSpPr>
          <p:cNvPr id="4" name="Text 2"/>
          <p:cNvSpPr/>
          <p:nvPr/>
        </p:nvSpPr>
        <p:spPr>
          <a:xfrm>
            <a:off x="780098" y="2507456"/>
            <a:ext cx="6943844" cy="713184"/>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Đặt N quân hậu trên bàn cờ N×N sao cho không có hai quân nào tấn công nhau (cùng hàng, cùng cột, hoặc cùng đường chéo).</a:t>
            </a:r>
            <a:endParaRPr lang="en-US" sz="1750" dirty="0"/>
          </a:p>
        </p:txBody>
      </p:sp>
      <p:sp>
        <p:nvSpPr>
          <p:cNvPr id="5" name="Text 3"/>
          <p:cNvSpPr/>
          <p:nvPr/>
        </p:nvSpPr>
        <p:spPr>
          <a:xfrm>
            <a:off x="780098" y="3421142"/>
            <a:ext cx="6943844" cy="71318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Biểu diễn trạng thái: Vector q = [q_1, ..., q_n] (hàng của quân hậu ở cột i).</a:t>
            </a:r>
            <a:endParaRPr lang="en-US" sz="1750" dirty="0"/>
          </a:p>
        </p:txBody>
      </p:sp>
      <p:sp>
        <p:nvSpPr>
          <p:cNvPr id="6" name="Text 4"/>
          <p:cNvSpPr/>
          <p:nvPr/>
        </p:nvSpPr>
        <p:spPr>
          <a:xfrm>
            <a:off x="780098" y="4212312"/>
            <a:ext cx="6943844" cy="71318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Hàm mục tiêu: conflicts(q) - số cặp hậu tấn công nhau. Mục tiêu là tối thiểu hóa (về 0).</a:t>
            </a:r>
            <a:endParaRPr lang="en-US" sz="1750" dirty="0"/>
          </a:p>
        </p:txBody>
      </p:sp>
      <p:sp>
        <p:nvSpPr>
          <p:cNvPr id="7" name="Text 5"/>
          <p:cNvSpPr/>
          <p:nvPr/>
        </p:nvSpPr>
        <p:spPr>
          <a:xfrm>
            <a:off x="780098" y="5003483"/>
            <a:ext cx="6943844" cy="713184"/>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746558"/>
                </a:solidFill>
                <a:latin typeface="Gelasio" pitchFamily="34" charset="0"/>
                <a:ea typeface="Gelasio" pitchFamily="34" charset="-122"/>
                <a:cs typeface="Gelasio" pitchFamily="34" charset="-120"/>
              </a:rPr>
              <a:t>Phép di chuyển: Di chuyển một quân hậu sang hàng khác trong cùng cột.</a:t>
            </a:r>
            <a:endParaRPr lang="en-US" sz="1750" dirty="0"/>
          </a:p>
        </p:txBody>
      </p:sp>
      <p:pic>
        <p:nvPicPr>
          <p:cNvPr id="8" name="Image 0" descr="preencoded.png"/>
          <p:cNvPicPr>
            <a:picLocks noChangeAspect="1"/>
          </p:cNvPicPr>
          <p:nvPr/>
        </p:nvPicPr>
        <p:blipFill>
          <a:blip r:embed="rId3"/>
          <a:stretch>
            <a:fillRect/>
          </a:stretch>
        </p:blipFill>
        <p:spPr>
          <a:xfrm>
            <a:off x="8275439" y="1894523"/>
            <a:ext cx="5582364" cy="5582364"/>
          </a:xfrm>
          <a:prstGeom prst="rect">
            <a:avLst/>
          </a:prstGeom>
        </p:spPr>
      </p:pic>
      <p:sp>
        <p:nvSpPr>
          <p:cNvPr id="9" name="Rectangle 8">
            <a:extLst>
              <a:ext uri="{FF2B5EF4-FFF2-40B4-BE49-F238E27FC236}">
                <a16:creationId xmlns:a16="http://schemas.microsoft.com/office/drawing/2014/main" id="{BFB0F9DC-A876-C15F-7657-08BD95959FF2}"/>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40036"/>
            <a:ext cx="1090803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Các Biến Thể Hill Climbing (N-Queens)</a:t>
            </a:r>
            <a:endParaRPr lang="en-US" sz="4450" dirty="0"/>
          </a:p>
        </p:txBody>
      </p:sp>
      <p:pic>
        <p:nvPicPr>
          <p:cNvPr id="3" name="Image 0" descr="preencoded.png"/>
          <p:cNvPicPr>
            <a:picLocks noChangeAspect="1"/>
          </p:cNvPicPr>
          <p:nvPr/>
        </p:nvPicPr>
        <p:blipFill>
          <a:blip r:embed="rId3"/>
          <a:stretch>
            <a:fillRect/>
          </a:stretch>
        </p:blipFill>
        <p:spPr>
          <a:xfrm>
            <a:off x="793790" y="2402443"/>
            <a:ext cx="566976" cy="566976"/>
          </a:xfrm>
          <a:prstGeom prst="rect">
            <a:avLst/>
          </a:prstGeom>
        </p:spPr>
      </p:pic>
      <p:sp>
        <p:nvSpPr>
          <p:cNvPr id="4" name="Text 1"/>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Steepest-Ascent</a:t>
            </a:r>
            <a:endParaRPr lang="en-US" sz="2200" dirty="0"/>
          </a:p>
        </p:txBody>
      </p:sp>
      <p:sp>
        <p:nvSpPr>
          <p:cNvPr id="5" name="Text 2"/>
          <p:cNvSpPr/>
          <p:nvPr/>
        </p:nvSpPr>
        <p:spPr>
          <a:xfrm>
            <a:off x="793790" y="3743325"/>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Chọn nước đi cải thiện tốt nhất (giảm conflict nhiều nhất). Nhanh nhưng dễ kẹt tại cực trị địa phương.</a:t>
            </a:r>
            <a:endParaRPr lang="en-US" sz="1750" dirty="0"/>
          </a:p>
        </p:txBody>
      </p:sp>
      <p:pic>
        <p:nvPicPr>
          <p:cNvPr id="6" name="Image 1" descr="preencoded.png"/>
          <p:cNvPicPr>
            <a:picLocks noChangeAspect="1"/>
          </p:cNvPicPr>
          <p:nvPr/>
        </p:nvPicPr>
        <p:blipFill>
          <a:blip r:embed="rId4"/>
          <a:stretch>
            <a:fillRect/>
          </a:stretch>
        </p:blipFill>
        <p:spPr>
          <a:xfrm>
            <a:off x="7456884" y="2402443"/>
            <a:ext cx="566976" cy="566976"/>
          </a:xfrm>
          <a:prstGeom prst="rect">
            <a:avLst/>
          </a:prstGeom>
        </p:spPr>
      </p:pic>
      <p:sp>
        <p:nvSpPr>
          <p:cNvPr id="7" name="Text 3"/>
          <p:cNvSpPr/>
          <p:nvPr/>
        </p:nvSpPr>
        <p:spPr>
          <a:xfrm>
            <a:off x="7456884"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Stochastic HC</a:t>
            </a:r>
            <a:endParaRPr lang="en-US" sz="2200" dirty="0"/>
          </a:p>
        </p:txBody>
      </p:sp>
      <p:sp>
        <p:nvSpPr>
          <p:cNvPr id="8" name="Text 4"/>
          <p:cNvSpPr/>
          <p:nvPr/>
        </p:nvSpPr>
        <p:spPr>
          <a:xfrm>
            <a:off x="7456884" y="3743325"/>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Chọn ngẫu nhiên một nước đi cải thiện. Có thể thoát khỏi một số cực trị, nhưng kết quả phụ thuộc vào ngẫu nhiên.</a:t>
            </a:r>
            <a:endParaRPr lang="en-US" sz="1750" dirty="0"/>
          </a:p>
        </p:txBody>
      </p:sp>
      <p:pic>
        <p:nvPicPr>
          <p:cNvPr id="9" name="Image 2" descr="preencoded.png"/>
          <p:cNvPicPr>
            <a:picLocks noChangeAspect="1"/>
          </p:cNvPicPr>
          <p:nvPr/>
        </p:nvPicPr>
        <p:blipFill>
          <a:blip r:embed="rId5"/>
          <a:stretch>
            <a:fillRect/>
          </a:stretch>
        </p:blipFill>
        <p:spPr>
          <a:xfrm>
            <a:off x="793790" y="4922758"/>
            <a:ext cx="566976" cy="566976"/>
          </a:xfrm>
          <a:prstGeom prst="rect">
            <a:avLst/>
          </a:prstGeom>
        </p:spPr>
      </p:pic>
      <p:sp>
        <p:nvSpPr>
          <p:cNvPr id="10"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First-Choice HC</a:t>
            </a:r>
            <a:endParaRPr lang="en-US" sz="2200" dirty="0"/>
          </a:p>
        </p:txBody>
      </p:sp>
      <p:sp>
        <p:nvSpPr>
          <p:cNvPr id="11" name="Text 6"/>
          <p:cNvSpPr/>
          <p:nvPr/>
        </p:nvSpPr>
        <p:spPr>
          <a:xfrm>
            <a:off x="793790" y="6263640"/>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Chấp nhận ngay nước đi ngẫu nhiên đầu tiên tốt hơn. Rất nhanh vì không cần xét toàn bộ lân cận.</a:t>
            </a:r>
            <a:endParaRPr lang="en-US" sz="1750" dirty="0"/>
          </a:p>
        </p:txBody>
      </p:sp>
      <p:pic>
        <p:nvPicPr>
          <p:cNvPr id="12" name="Image 3" descr="preencoded.png"/>
          <p:cNvPicPr>
            <a:picLocks noChangeAspect="1"/>
          </p:cNvPicPr>
          <p:nvPr/>
        </p:nvPicPr>
        <p:blipFill>
          <a:blip r:embed="rId6"/>
          <a:stretch>
            <a:fillRect/>
          </a:stretch>
        </p:blipFill>
        <p:spPr>
          <a:xfrm>
            <a:off x="7456884" y="4922758"/>
            <a:ext cx="566976" cy="566976"/>
          </a:xfrm>
          <a:prstGeom prst="rect">
            <a:avLst/>
          </a:prstGeom>
        </p:spPr>
      </p:pic>
      <p:sp>
        <p:nvSpPr>
          <p:cNvPr id="13" name="Text 7"/>
          <p:cNvSpPr/>
          <p:nvPr/>
        </p:nvSpPr>
        <p:spPr>
          <a:xfrm>
            <a:off x="7456884"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Random Restarts</a:t>
            </a:r>
            <a:endParaRPr lang="en-US" sz="2200" dirty="0"/>
          </a:p>
        </p:txBody>
      </p:sp>
      <p:sp>
        <p:nvSpPr>
          <p:cNvPr id="14" name="Text 8"/>
          <p:cNvSpPr/>
          <p:nvPr/>
        </p:nvSpPr>
        <p:spPr>
          <a:xfrm>
            <a:off x="7456884" y="6263640"/>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Chạy lại Hill Climbing nhiều lần với trạng thái ban đầu khác nhau. Tăng tỉ lệ tìm được nghiệm tối ưu gần 100%.</a:t>
            </a:r>
            <a:endParaRPr lang="en-US" sz="1750" dirty="0"/>
          </a:p>
        </p:txBody>
      </p:sp>
      <p:sp>
        <p:nvSpPr>
          <p:cNvPr id="15" name="Rectangle 14">
            <a:extLst>
              <a:ext uri="{FF2B5EF4-FFF2-40B4-BE49-F238E27FC236}">
                <a16:creationId xmlns:a16="http://schemas.microsoft.com/office/drawing/2014/main" id="{5C4BEA24-D45E-685D-13AC-B7B9EB2F34AF}"/>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10436900" cy="644366"/>
          </a:xfrm>
          <a:prstGeom prst="rect">
            <a:avLst/>
          </a:prstGeom>
          <a:noFill/>
          <a:ln/>
        </p:spPr>
        <p:txBody>
          <a:bodyPr wrap="none" lIns="0" tIns="0" rIns="0" bIns="0" rtlCol="0" anchor="t"/>
          <a:lstStyle/>
          <a:p>
            <a:pPr marL="0" indent="0" algn="l">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Simulated Annealing: Thoát Khỏi Cực Trị</a:t>
            </a:r>
            <a:endParaRPr lang="en-US" sz="4050" dirty="0"/>
          </a:p>
        </p:txBody>
      </p:sp>
      <p:sp>
        <p:nvSpPr>
          <p:cNvPr id="3" name="Text 1"/>
          <p:cNvSpPr/>
          <p:nvPr/>
        </p:nvSpPr>
        <p:spPr>
          <a:xfrm>
            <a:off x="721638" y="1726644"/>
            <a:ext cx="3093006" cy="386596"/>
          </a:xfrm>
          <a:prstGeom prst="rect">
            <a:avLst/>
          </a:prstGeom>
          <a:noFill/>
          <a:ln/>
        </p:spPr>
        <p:txBody>
          <a:bodyPr wrap="none" lIns="0" tIns="0" rIns="0" bIns="0" rtlCol="0" anchor="t"/>
          <a:lstStyle/>
          <a:p>
            <a:pPr marL="0" indent="0" algn="l">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Cơ Chế Hoạt Động</a:t>
            </a:r>
            <a:endParaRPr lang="en-US" sz="2400" dirty="0"/>
          </a:p>
        </p:txBody>
      </p:sp>
      <p:sp>
        <p:nvSpPr>
          <p:cNvPr id="4" name="Text 2"/>
          <p:cNvSpPr/>
          <p:nvPr/>
        </p:nvSpPr>
        <p:spPr>
          <a:xfrm>
            <a:off x="721638" y="2319338"/>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Giống Hill Climbing nhưng chấp nhận bước xấu với xác suất P = e^{-Delta E / T}.</a:t>
            </a:r>
            <a:endParaRPr lang="en-US" sz="1600" dirty="0"/>
          </a:p>
        </p:txBody>
      </p:sp>
      <p:sp>
        <p:nvSpPr>
          <p:cNvPr id="5" name="Text 3"/>
          <p:cNvSpPr/>
          <p:nvPr/>
        </p:nvSpPr>
        <p:spPr>
          <a:xfrm>
            <a:off x="721638" y="316468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Khi nhiệt độ T cao, khả năng chấp nhận bước xấu cao (khám phá).</a:t>
            </a:r>
            <a:endParaRPr lang="en-US" sz="1600" dirty="0"/>
          </a:p>
        </p:txBody>
      </p:sp>
      <p:sp>
        <p:nvSpPr>
          <p:cNvPr id="6" name="Text 4"/>
          <p:cNvSpPr/>
          <p:nvPr/>
        </p:nvSpPr>
        <p:spPr>
          <a:xfrm>
            <a:off x="721638" y="356675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Khi T giảm dần, khả năng chấp nhận bước xấu giảm (khai thác).</a:t>
            </a:r>
            <a:endParaRPr lang="en-US" sz="1600" dirty="0"/>
          </a:p>
        </p:txBody>
      </p:sp>
      <p:sp>
        <p:nvSpPr>
          <p:cNvPr id="7" name="Shape 5"/>
          <p:cNvSpPr/>
          <p:nvPr/>
        </p:nvSpPr>
        <p:spPr>
          <a:xfrm>
            <a:off x="721638" y="4128611"/>
            <a:ext cx="6342102" cy="1205865"/>
          </a:xfrm>
          <a:prstGeom prst="roundRect">
            <a:avLst>
              <a:gd name="adj" fmla="val 2565"/>
            </a:avLst>
          </a:prstGeom>
          <a:solidFill>
            <a:srgbClr val="E2D9CF"/>
          </a:solidFill>
          <a:ln/>
        </p:spPr>
        <p:txBody>
          <a:bodyPr/>
          <a:lstStyle/>
          <a:p>
            <a:endParaRPr lang="en-US"/>
          </a:p>
        </p:txBody>
      </p:sp>
      <p:pic>
        <p:nvPicPr>
          <p:cNvPr id="8" name="Image 0" descr="preencoded.png"/>
          <p:cNvPicPr>
            <a:picLocks noChangeAspect="1"/>
          </p:cNvPicPr>
          <p:nvPr/>
        </p:nvPicPr>
        <p:blipFill>
          <a:blip r:embed="rId3"/>
          <a:stretch>
            <a:fillRect/>
          </a:stretch>
        </p:blipFill>
        <p:spPr>
          <a:xfrm>
            <a:off x="927735" y="4426744"/>
            <a:ext cx="257651" cy="206097"/>
          </a:xfrm>
          <a:prstGeom prst="rect">
            <a:avLst/>
          </a:prstGeom>
        </p:spPr>
      </p:pic>
      <p:sp>
        <p:nvSpPr>
          <p:cNvPr id="9" name="Text 6"/>
          <p:cNvSpPr/>
          <p:nvPr/>
        </p:nvSpPr>
        <p:spPr>
          <a:xfrm>
            <a:off x="1391483" y="4386143"/>
            <a:ext cx="5466159" cy="659844"/>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Gelasio" pitchFamily="34" charset="0"/>
                <a:ea typeface="Gelasio" pitchFamily="34" charset="-122"/>
                <a:cs typeface="Gelasio" pitchFamily="34" charset="-120"/>
              </a:rPr>
              <a:t>Đặt T hợp lý giúp thuật toán tránh mắc kẹt sớm và hội tụ về nghiệm tối ưu.</a:t>
            </a:r>
            <a:endParaRPr lang="en-US" sz="1600" dirty="0"/>
          </a:p>
        </p:txBody>
      </p:sp>
      <p:pic>
        <p:nvPicPr>
          <p:cNvPr id="10" name="Image 1" descr="preencoded.png"/>
          <p:cNvPicPr>
            <a:picLocks noChangeAspect="1"/>
          </p:cNvPicPr>
          <p:nvPr/>
        </p:nvPicPr>
        <p:blipFill>
          <a:blip r:embed="rId4"/>
          <a:stretch>
            <a:fillRect/>
          </a:stretch>
        </p:blipFill>
        <p:spPr>
          <a:xfrm>
            <a:off x="7574280" y="1752481"/>
            <a:ext cx="6342102" cy="6342102"/>
          </a:xfrm>
          <a:prstGeom prst="rect">
            <a:avLst/>
          </a:prstGeom>
        </p:spPr>
      </p:pic>
      <p:sp>
        <p:nvSpPr>
          <p:cNvPr id="11" name="Rectangle 10">
            <a:extLst>
              <a:ext uri="{FF2B5EF4-FFF2-40B4-BE49-F238E27FC236}">
                <a16:creationId xmlns:a16="http://schemas.microsoft.com/office/drawing/2014/main" id="{938246C8-435F-22B5-755E-A8FF3F3E9458}"/>
              </a:ext>
            </a:extLst>
          </p:cNvPr>
          <p:cNvSpPr/>
          <p:nvPr/>
        </p:nvSpPr>
        <p:spPr>
          <a:xfrm>
            <a:off x="13916382" y="7637318"/>
            <a:ext cx="714018"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9470" y="408146"/>
            <a:ext cx="5594509" cy="463868"/>
          </a:xfrm>
          <a:prstGeom prst="rect">
            <a:avLst/>
          </a:prstGeom>
          <a:noFill/>
          <a:ln/>
        </p:spPr>
        <p:txBody>
          <a:bodyPr wrap="none" lIns="0" tIns="0" rIns="0" bIns="0" rtlCol="0" anchor="t"/>
          <a:lstStyle/>
          <a:p>
            <a:pPr marL="0" indent="0" algn="l">
              <a:lnSpc>
                <a:spcPts val="3650"/>
              </a:lnSpc>
              <a:buNone/>
            </a:pPr>
            <a:r>
              <a:rPr lang="en-US" sz="2900" dirty="0">
                <a:solidFill>
                  <a:srgbClr val="484237"/>
                </a:solidFill>
                <a:latin typeface="Gelasio Semi Bold" pitchFamily="34" charset="0"/>
                <a:ea typeface="Gelasio Semi Bold" pitchFamily="34" charset="-122"/>
                <a:cs typeface="Gelasio Semi Bold" pitchFamily="34" charset="-120"/>
              </a:rPr>
              <a:t>So Sánh Hiệu Suất (N-Queens)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300" dirty="0">
                <a:solidFill>
                  <a:srgbClr val="746558"/>
                </a:solidFill>
                <a:latin typeface="Gelasio" pitchFamily="34" charset="0"/>
                <a:ea typeface="Gelasio" pitchFamily="34" charset="-122"/>
                <a:cs typeface="Gelasio" pitchFamily="34" charset="-120"/>
              </a:rPr>
              <a:t>Simulated Annealing (SA) cho kết quả ổn định và chất lượng nhất, đặc biệt với N lớn.</a:t>
            </a:r>
            <a:endParaRPr lang="en-US" sz="1300" dirty="0"/>
          </a:p>
        </p:txBody>
      </p:sp>
      <p:pic>
        <p:nvPicPr>
          <p:cNvPr id="4" name="Image 0" descr="preencoded.png"/>
          <p:cNvPicPr>
            <a:picLocks noChangeAspect="1"/>
          </p:cNvPicPr>
          <p:nvPr/>
        </p:nvPicPr>
        <p:blipFill>
          <a:blip r:embed="rId3"/>
          <a:stretch>
            <a:fillRect/>
          </a:stretch>
        </p:blipFill>
        <p:spPr>
          <a:xfrm>
            <a:off x="519470" y="1573293"/>
            <a:ext cx="13591461" cy="5823178"/>
          </a:xfrm>
          <a:prstGeom prst="rect">
            <a:avLst/>
          </a:prstGeom>
        </p:spPr>
      </p:pic>
      <p:sp>
        <p:nvSpPr>
          <p:cNvPr id="5" name="Shape 2"/>
          <p:cNvSpPr/>
          <p:nvPr/>
        </p:nvSpPr>
        <p:spPr>
          <a:xfrm>
            <a:off x="5498187" y="7672983"/>
            <a:ext cx="148352" cy="148352"/>
          </a:xfrm>
          <a:prstGeom prst="roundRect">
            <a:avLst>
              <a:gd name="adj" fmla="val 12327"/>
            </a:avLst>
          </a:prstGeom>
          <a:solidFill>
            <a:srgbClr val="30271D"/>
          </a:solidFill>
          <a:ln/>
        </p:spPr>
        <p:txBody>
          <a:bodyPr/>
          <a:lstStyle/>
          <a:p>
            <a:endParaRPr lang="en-US"/>
          </a:p>
        </p:txBody>
      </p:sp>
      <p:sp>
        <p:nvSpPr>
          <p:cNvPr id="6" name="Text 3"/>
          <p:cNvSpPr/>
          <p:nvPr/>
        </p:nvSpPr>
        <p:spPr>
          <a:xfrm>
            <a:off x="5707499" y="7672983"/>
            <a:ext cx="1607701" cy="148471"/>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 Nghiệm Tối Ưu (N=8)</a:t>
            </a:r>
            <a:endParaRPr lang="en-US" sz="1150" dirty="0"/>
          </a:p>
        </p:txBody>
      </p:sp>
      <p:sp>
        <p:nvSpPr>
          <p:cNvPr id="7" name="Shape 4"/>
          <p:cNvSpPr/>
          <p:nvPr/>
        </p:nvSpPr>
        <p:spPr>
          <a:xfrm>
            <a:off x="7467600" y="7672983"/>
            <a:ext cx="148352" cy="148352"/>
          </a:xfrm>
          <a:prstGeom prst="roundRect">
            <a:avLst>
              <a:gd name="adj" fmla="val 12327"/>
            </a:avLst>
          </a:prstGeom>
          <a:solidFill>
            <a:srgbClr val="6C5741"/>
          </a:solidFill>
          <a:ln/>
        </p:spPr>
        <p:txBody>
          <a:bodyPr/>
          <a:lstStyle/>
          <a:p>
            <a:endParaRPr lang="en-US"/>
          </a:p>
        </p:txBody>
      </p:sp>
      <p:sp>
        <p:nvSpPr>
          <p:cNvPr id="8" name="Text 5"/>
          <p:cNvSpPr/>
          <p:nvPr/>
        </p:nvSpPr>
        <p:spPr>
          <a:xfrm>
            <a:off x="7676912" y="7672983"/>
            <a:ext cx="1054537" cy="148471"/>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Thời gian TB (s)</a:t>
            </a:r>
            <a:endParaRPr lang="en-US" sz="1150" dirty="0"/>
          </a:p>
        </p:txBody>
      </p:sp>
      <p:sp>
        <p:nvSpPr>
          <p:cNvPr id="9" name="Text 6"/>
          <p:cNvSpPr/>
          <p:nvPr/>
        </p:nvSpPr>
        <p:spPr>
          <a:xfrm>
            <a:off x="519469" y="7891079"/>
            <a:ext cx="13591461" cy="237530"/>
          </a:xfrm>
          <a:prstGeom prst="rect">
            <a:avLst/>
          </a:prstGeom>
          <a:noFill/>
          <a:ln/>
        </p:spPr>
        <p:txBody>
          <a:bodyPr wrap="none" lIns="0" tIns="0" rIns="0" bIns="0" rtlCol="0" anchor="t"/>
          <a:lstStyle/>
          <a:p>
            <a:pPr marL="0" indent="0" algn="l">
              <a:lnSpc>
                <a:spcPts val="1850"/>
              </a:lnSpc>
              <a:buNone/>
            </a:pPr>
            <a:r>
              <a:rPr lang="en-US" sz="1300" dirty="0">
                <a:solidFill>
                  <a:srgbClr val="746558"/>
                </a:solidFill>
                <a:latin typeface="Gelasio" pitchFamily="34" charset="0"/>
                <a:ea typeface="Gelasio" pitchFamily="34" charset="-122"/>
                <a:cs typeface="Gelasio" pitchFamily="34" charset="-120"/>
              </a:rPr>
              <a:t>Hill Climbing thuần nhanh nhất nhưng dễ kẹt ở cực trị địa phương (tỉ lệ thành công thấp).</a:t>
            </a:r>
            <a:endParaRPr lang="en-US" sz="1300" dirty="0"/>
          </a:p>
        </p:txBody>
      </p:sp>
      <p:sp>
        <p:nvSpPr>
          <p:cNvPr id="10" name="Rectangle 9">
            <a:extLst>
              <a:ext uri="{FF2B5EF4-FFF2-40B4-BE49-F238E27FC236}">
                <a16:creationId xmlns:a16="http://schemas.microsoft.com/office/drawing/2014/main" id="{C2EF5087-6460-A0D0-A98B-3FEDB4086569}"/>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005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Khả Năng Mở Rộng (Scalability)</a:t>
            </a:r>
            <a:endParaRPr lang="en-US" sz="4450" dirty="0"/>
          </a:p>
        </p:txBody>
      </p:sp>
      <p:sp>
        <p:nvSpPr>
          <p:cNvPr id="4" name="Text 1"/>
          <p:cNvSpPr/>
          <p:nvPr/>
        </p:nvSpPr>
        <p:spPr>
          <a:xfrm>
            <a:off x="793790" y="317777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Phân tích thời gian chạy trung bình theo kích thước bài toán N (từ 4 đến 20).</a:t>
            </a:r>
            <a:endParaRPr lang="en-US" sz="1750" dirty="0"/>
          </a:p>
        </p:txBody>
      </p:sp>
      <p:sp>
        <p:nvSpPr>
          <p:cNvPr id="5" name="Text 2"/>
          <p:cNvSpPr/>
          <p:nvPr/>
        </p:nvSpPr>
        <p:spPr>
          <a:xfrm>
            <a:off x="793790" y="415873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Khi $N &gt; 12$, Simulated Annealing và Random Restarts vẫn duy trì kết quả ổn định hơn, mặc dù có độ phức tạp trung bình $\sim O(n^2)$.</a:t>
            </a:r>
            <a:endParaRPr lang="en-US" sz="1750" dirty="0"/>
          </a:p>
        </p:txBody>
      </p:sp>
      <p:sp>
        <p:nvSpPr>
          <p:cNvPr id="6" name="Shape 3"/>
          <p:cNvSpPr/>
          <p:nvPr/>
        </p:nvSpPr>
        <p:spPr>
          <a:xfrm>
            <a:off x="793790" y="5139690"/>
            <a:ext cx="7556421" cy="1669852"/>
          </a:xfrm>
          <a:prstGeom prst="roundRect">
            <a:avLst>
              <a:gd name="adj" fmla="val 2038"/>
            </a:avLst>
          </a:prstGeom>
          <a:solidFill>
            <a:srgbClr val="D3C5B6"/>
          </a:solidFill>
          <a:ln/>
        </p:spPr>
        <p:txBody>
          <a:bodyPr/>
          <a:lstStyle/>
          <a:p>
            <a:endParaRPr lang="en-US"/>
          </a:p>
        </p:txBody>
      </p:sp>
      <p:sp>
        <p:nvSpPr>
          <p:cNvPr id="7" name="Text 4"/>
          <p:cNvSpPr/>
          <p:nvPr/>
        </p:nvSpPr>
        <p:spPr>
          <a:xfrm>
            <a:off x="1020604" y="53665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Kết Luận N-Queens</a:t>
            </a:r>
            <a:endParaRPr lang="en-US" sz="2200" dirty="0"/>
          </a:p>
        </p:txBody>
      </p:sp>
      <p:sp>
        <p:nvSpPr>
          <p:cNvPr id="8" name="Text 5"/>
          <p:cNvSpPr/>
          <p:nvPr/>
        </p:nvSpPr>
        <p:spPr>
          <a:xfrm>
            <a:off x="1020604" y="5856923"/>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SA là lựa chọn hiệu quả và ổn định nhất. Hill Climbing thích hợp khi ưu tiên tốc độ.</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638" y="566976"/>
            <a:ext cx="8101132" cy="644366"/>
          </a:xfrm>
          <a:prstGeom prst="rect">
            <a:avLst/>
          </a:prstGeom>
          <a:noFill/>
          <a:ln/>
        </p:spPr>
        <p:txBody>
          <a:bodyPr wrap="none" lIns="0" tIns="0" rIns="0" bIns="0" rtlCol="0" anchor="t"/>
          <a:lstStyle/>
          <a:p>
            <a:pPr marL="0" indent="0" algn="l">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Ứng Dụng Local Search cho TSP</a:t>
            </a:r>
            <a:endParaRPr lang="en-US" sz="4050" dirty="0"/>
          </a:p>
        </p:txBody>
      </p:sp>
      <p:sp>
        <p:nvSpPr>
          <p:cNvPr id="3" name="Text 1"/>
          <p:cNvSpPr/>
          <p:nvPr/>
        </p:nvSpPr>
        <p:spPr>
          <a:xfrm>
            <a:off x="721638" y="1726644"/>
            <a:ext cx="3616166" cy="386596"/>
          </a:xfrm>
          <a:prstGeom prst="rect">
            <a:avLst/>
          </a:prstGeom>
          <a:noFill/>
          <a:ln/>
        </p:spPr>
        <p:txBody>
          <a:bodyPr wrap="none" lIns="0" tIns="0" rIns="0" bIns="0" rtlCol="0" anchor="t"/>
          <a:lstStyle/>
          <a:p>
            <a:pPr marL="0" indent="0" algn="l">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Bài Toán Người Du Lịch</a:t>
            </a:r>
            <a:endParaRPr lang="en-US" sz="2400" dirty="0"/>
          </a:p>
        </p:txBody>
      </p:sp>
      <p:sp>
        <p:nvSpPr>
          <p:cNvPr id="4" name="Text 2"/>
          <p:cNvSpPr/>
          <p:nvPr/>
        </p:nvSpPr>
        <p:spPr>
          <a:xfrm>
            <a:off x="721638" y="2319338"/>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Mục tiêu: Tìm chu trình ngắn nhất đi qua tất cả $n$ thành phố đúng một lần.</a:t>
            </a:r>
            <a:endParaRPr lang="en-US" sz="1600" dirty="0"/>
          </a:p>
        </p:txBody>
      </p:sp>
      <p:sp>
        <p:nvSpPr>
          <p:cNvPr id="5" name="Text 3"/>
          <p:cNvSpPr/>
          <p:nvPr/>
        </p:nvSpPr>
        <p:spPr>
          <a:xfrm>
            <a:off x="721638" y="316468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Trạng thái: Hoán vị pi của thứ tự ghé thăm các thành phố.</a:t>
            </a:r>
            <a:endParaRPr lang="en-US" sz="1600" dirty="0"/>
          </a:p>
        </p:txBody>
      </p:sp>
      <p:sp>
        <p:nvSpPr>
          <p:cNvPr id="6" name="Text 4"/>
          <p:cNvSpPr/>
          <p:nvPr/>
        </p:nvSpPr>
        <p:spPr>
          <a:xfrm>
            <a:off x="721638" y="356675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Hàm mục tiêu: tourlength(pi) (tổng độ dài tour).</a:t>
            </a:r>
            <a:endParaRPr lang="en-US" sz="1600" dirty="0"/>
          </a:p>
        </p:txBody>
      </p:sp>
      <p:sp>
        <p:nvSpPr>
          <p:cNvPr id="7" name="Text 5"/>
          <p:cNvSpPr/>
          <p:nvPr/>
        </p:nvSpPr>
        <p:spPr>
          <a:xfrm>
            <a:off x="721638" y="396882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Phép di chuyển: Hoán đổi vị trí hai thành phố (2-swap) hoặc đảo ngược một đoạn con (2-opt).</a:t>
            </a:r>
            <a:endParaRPr lang="en-US" sz="1600" dirty="0"/>
          </a:p>
        </p:txBody>
      </p:sp>
      <p:pic>
        <p:nvPicPr>
          <p:cNvPr id="8" name="Image 0" descr="preencoded.png"/>
          <p:cNvPicPr>
            <a:picLocks noChangeAspect="1"/>
          </p:cNvPicPr>
          <p:nvPr/>
        </p:nvPicPr>
        <p:blipFill>
          <a:blip r:embed="rId3"/>
          <a:stretch>
            <a:fillRect/>
          </a:stretch>
        </p:blipFill>
        <p:spPr>
          <a:xfrm>
            <a:off x="7574280" y="1752481"/>
            <a:ext cx="6342102" cy="6342102"/>
          </a:xfrm>
          <a:prstGeom prst="rect">
            <a:avLst/>
          </a:prstGeom>
        </p:spPr>
      </p:pic>
      <p:sp>
        <p:nvSpPr>
          <p:cNvPr id="9" name="Rectangle 8">
            <a:extLst>
              <a:ext uri="{FF2B5EF4-FFF2-40B4-BE49-F238E27FC236}">
                <a16:creationId xmlns:a16="http://schemas.microsoft.com/office/drawing/2014/main" id="{FF6F8F7F-2D0C-0C9C-8F1C-7EF67FDB47C7}"/>
              </a:ext>
            </a:extLst>
          </p:cNvPr>
          <p:cNvSpPr/>
          <p:nvPr/>
        </p:nvSpPr>
        <p:spPr>
          <a:xfrm>
            <a:off x="13916382" y="7637318"/>
            <a:ext cx="714018"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93138"/>
            <a:ext cx="10328791"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So Sánh Chiến Lược Di Chuyển (TSP)</a:t>
            </a:r>
            <a:endParaRPr lang="en-US" sz="4450" dirty="0"/>
          </a:p>
        </p:txBody>
      </p:sp>
      <p:sp>
        <p:nvSpPr>
          <p:cNvPr id="3" name="Text 1"/>
          <p:cNvSpPr/>
          <p:nvPr/>
        </p:nvSpPr>
        <p:spPr>
          <a:xfrm>
            <a:off x="793790" y="245554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Để tối ưu hóa hành trình trong Bài Toán Người Du Lịch, các phép di chuyển địa phương được sử dụng để khám phá không gian trạng thái. Mỗi chiến lược có ưu và nhược điểm riêng.</a:t>
            </a:r>
            <a:endParaRPr lang="en-US" sz="1750" dirty="0"/>
          </a:p>
        </p:txBody>
      </p:sp>
      <p:sp>
        <p:nvSpPr>
          <p:cNvPr id="4" name="Shape 2"/>
          <p:cNvSpPr/>
          <p:nvPr/>
        </p:nvSpPr>
        <p:spPr>
          <a:xfrm>
            <a:off x="793790" y="3436501"/>
            <a:ext cx="4196358" cy="3499961"/>
          </a:xfrm>
          <a:prstGeom prst="roundRect">
            <a:avLst>
              <a:gd name="adj" fmla="val 972"/>
            </a:avLst>
          </a:prstGeom>
          <a:solidFill>
            <a:srgbClr val="F9F6F0"/>
          </a:solidFill>
          <a:ln w="30480">
            <a:solidFill>
              <a:srgbClr val="D4CEC3"/>
            </a:solidFill>
            <a:prstDash val="solid"/>
          </a:ln>
        </p:spPr>
        <p:txBody>
          <a:bodyPr/>
          <a:lstStyle/>
          <a:p>
            <a:endParaRPr lang="en-US"/>
          </a:p>
        </p:txBody>
      </p:sp>
      <p:sp>
        <p:nvSpPr>
          <p:cNvPr id="5" name="Shape 3"/>
          <p:cNvSpPr/>
          <p:nvPr/>
        </p:nvSpPr>
        <p:spPr>
          <a:xfrm>
            <a:off x="824270" y="3466981"/>
            <a:ext cx="4135398" cy="680442"/>
          </a:xfrm>
          <a:prstGeom prst="rect">
            <a:avLst/>
          </a:prstGeom>
          <a:solidFill>
            <a:srgbClr val="EEE8DD"/>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2721888" y="3594497"/>
            <a:ext cx="340162" cy="425291"/>
          </a:xfrm>
          <a:prstGeom prst="rect">
            <a:avLst/>
          </a:prstGeom>
        </p:spPr>
      </p:pic>
      <p:sp>
        <p:nvSpPr>
          <p:cNvPr id="7" name="Text 4"/>
          <p:cNvSpPr/>
          <p:nvPr/>
        </p:nvSpPr>
        <p:spPr>
          <a:xfrm>
            <a:off x="1051084" y="43742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2-Opt</a:t>
            </a:r>
            <a:endParaRPr lang="en-US" sz="2200" dirty="0"/>
          </a:p>
        </p:txBody>
      </p:sp>
      <p:sp>
        <p:nvSpPr>
          <p:cNvPr id="8" name="Text 5"/>
          <p:cNvSpPr/>
          <p:nvPr/>
        </p:nvSpPr>
        <p:spPr>
          <a:xfrm>
            <a:off x="1051084" y="4864656"/>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Cắt hai cạnh không liền kề trong tour và nối lại để giảm tổng độ dài. Đây là phép di chuyển hiệu quả, thường được dùng trong Hill Climbing và Simulated Annealing.</a:t>
            </a:r>
            <a:endParaRPr lang="en-US" sz="1750" dirty="0"/>
          </a:p>
        </p:txBody>
      </p:sp>
      <p:sp>
        <p:nvSpPr>
          <p:cNvPr id="9" name="Shape 6"/>
          <p:cNvSpPr/>
          <p:nvPr/>
        </p:nvSpPr>
        <p:spPr>
          <a:xfrm>
            <a:off x="5216962" y="3436501"/>
            <a:ext cx="4196358" cy="3499961"/>
          </a:xfrm>
          <a:prstGeom prst="roundRect">
            <a:avLst>
              <a:gd name="adj" fmla="val 972"/>
            </a:avLst>
          </a:prstGeom>
          <a:solidFill>
            <a:srgbClr val="F9F6F0"/>
          </a:solidFill>
          <a:ln w="30480">
            <a:solidFill>
              <a:srgbClr val="D4CEC3"/>
            </a:solidFill>
            <a:prstDash val="solid"/>
          </a:ln>
        </p:spPr>
        <p:txBody>
          <a:bodyPr/>
          <a:lstStyle/>
          <a:p>
            <a:endParaRPr lang="en-US"/>
          </a:p>
        </p:txBody>
      </p:sp>
      <p:sp>
        <p:nvSpPr>
          <p:cNvPr id="10" name="Shape 7"/>
          <p:cNvSpPr/>
          <p:nvPr/>
        </p:nvSpPr>
        <p:spPr>
          <a:xfrm>
            <a:off x="5247442" y="3466981"/>
            <a:ext cx="4135398" cy="680442"/>
          </a:xfrm>
          <a:prstGeom prst="rect">
            <a:avLst/>
          </a:prstGeom>
          <a:solidFill>
            <a:srgbClr val="EEE8DD"/>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7145060" y="3594497"/>
            <a:ext cx="340162" cy="425291"/>
          </a:xfrm>
          <a:prstGeom prst="rect">
            <a:avLst/>
          </a:prstGeom>
        </p:spPr>
      </p:pic>
      <p:sp>
        <p:nvSpPr>
          <p:cNvPr id="12" name="Text 8"/>
          <p:cNvSpPr/>
          <p:nvPr/>
        </p:nvSpPr>
        <p:spPr>
          <a:xfrm>
            <a:off x="5474256" y="43742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3-Opt</a:t>
            </a:r>
            <a:endParaRPr lang="en-US" sz="2200" dirty="0"/>
          </a:p>
        </p:txBody>
      </p:sp>
      <p:sp>
        <p:nvSpPr>
          <p:cNvPr id="13" name="Text 9"/>
          <p:cNvSpPr/>
          <p:nvPr/>
        </p:nvSpPr>
        <p:spPr>
          <a:xfrm>
            <a:off x="5474256" y="4864656"/>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Là dạng mở rộng của 2-opt, cắt ba cạnh và sắp xếp lại theo một trong bảy cách có thể. Cung cấp tìm kiếm sâu hơn nhưng tốn kém hơn về mặt tính toán.</a:t>
            </a:r>
            <a:endParaRPr lang="en-US" sz="1750" dirty="0"/>
          </a:p>
        </p:txBody>
      </p:sp>
      <p:sp>
        <p:nvSpPr>
          <p:cNvPr id="14" name="Shape 10"/>
          <p:cNvSpPr/>
          <p:nvPr/>
        </p:nvSpPr>
        <p:spPr>
          <a:xfrm>
            <a:off x="9640133" y="3436501"/>
            <a:ext cx="4196358" cy="3499961"/>
          </a:xfrm>
          <a:prstGeom prst="roundRect">
            <a:avLst>
              <a:gd name="adj" fmla="val 972"/>
            </a:avLst>
          </a:prstGeom>
          <a:solidFill>
            <a:srgbClr val="F9F6F0"/>
          </a:solidFill>
          <a:ln w="30480">
            <a:solidFill>
              <a:srgbClr val="D4CEC3"/>
            </a:solidFill>
            <a:prstDash val="solid"/>
          </a:ln>
        </p:spPr>
        <p:txBody>
          <a:bodyPr/>
          <a:lstStyle/>
          <a:p>
            <a:endParaRPr lang="en-US"/>
          </a:p>
        </p:txBody>
      </p:sp>
      <p:sp>
        <p:nvSpPr>
          <p:cNvPr id="15" name="Shape 11"/>
          <p:cNvSpPr/>
          <p:nvPr/>
        </p:nvSpPr>
        <p:spPr>
          <a:xfrm>
            <a:off x="9670613" y="3466981"/>
            <a:ext cx="4135398" cy="680442"/>
          </a:xfrm>
          <a:prstGeom prst="rect">
            <a:avLst/>
          </a:prstGeom>
          <a:solidFill>
            <a:srgbClr val="EEE8DD"/>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11568232" y="3594497"/>
            <a:ext cx="340162" cy="425291"/>
          </a:xfrm>
          <a:prstGeom prst="rect">
            <a:avLst/>
          </a:prstGeom>
        </p:spPr>
      </p:pic>
      <p:sp>
        <p:nvSpPr>
          <p:cNvPr id="17" name="Text 12"/>
          <p:cNvSpPr/>
          <p:nvPr/>
        </p:nvSpPr>
        <p:spPr>
          <a:xfrm>
            <a:off x="9897427" y="43742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2-Swap</a:t>
            </a:r>
            <a:endParaRPr lang="en-US" sz="2200" dirty="0"/>
          </a:p>
        </p:txBody>
      </p:sp>
      <p:sp>
        <p:nvSpPr>
          <p:cNvPr id="18" name="Text 13"/>
          <p:cNvSpPr/>
          <p:nvPr/>
        </p:nvSpPr>
        <p:spPr>
          <a:xfrm>
            <a:off x="9897427" y="4864656"/>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Hoán đổi vị trí của hai thành phố bất kỳ trong chuỗi hành trình. Đơn giản và nhanh chóng để thực hiện nhưng thường ít hiệu quả hơn 2-opt hoặc 3-opt.</a:t>
            </a:r>
            <a:endParaRPr lang="en-US" sz="1750" dirty="0"/>
          </a:p>
        </p:txBody>
      </p:sp>
      <p:sp>
        <p:nvSpPr>
          <p:cNvPr id="19" name="Rectangle 18">
            <a:extLst>
              <a:ext uri="{FF2B5EF4-FFF2-40B4-BE49-F238E27FC236}">
                <a16:creationId xmlns:a16="http://schemas.microsoft.com/office/drawing/2014/main" id="{B3439A73-19CB-8333-A460-C7B20F9D57B5}"/>
              </a:ext>
            </a:extLst>
          </p:cNvPr>
          <p:cNvSpPr/>
          <p:nvPr/>
        </p:nvSpPr>
        <p:spPr>
          <a:xfrm>
            <a:off x="12666518" y="7637318"/>
            <a:ext cx="1963882" cy="592282"/>
          </a:xfrm>
          <a:prstGeom prst="rect">
            <a:avLst/>
          </a:prstGeom>
          <a:solidFill>
            <a:srgbClr val="F9F6F0"/>
          </a:solidFill>
          <a:ln>
            <a:solidFill>
              <a:srgbClr val="F9F6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996</Words>
  <Application>Microsoft Office PowerPoint</Application>
  <PresentationFormat>Custom</PresentationFormat>
  <Paragraphs>81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Gelasio Semi Bold</vt: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​Norman ​</cp:lastModifiedBy>
  <cp:revision>2</cp:revision>
  <dcterms:created xsi:type="dcterms:W3CDTF">2025-10-11T15:07:35Z</dcterms:created>
  <dcterms:modified xsi:type="dcterms:W3CDTF">2025-10-11T15:12:52Z</dcterms:modified>
</cp:coreProperties>
</file>